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akgyoansim Rikodeo R" panose="020B0600000101010101" charset="-127"/>
      <p:regular r:id="rId12"/>
    </p:embeddedFont>
    <p:embeddedFont>
      <p:font typeface="Noto Sans CJK KR Regular" panose="020B0600000101010101" charset="-127"/>
      <p:regular r:id="rId13"/>
    </p:embeddedFont>
    <p:embeddedFont>
      <p:font typeface="SB AggroOTF Light" panose="020B0600000101010101" charset="-127"/>
      <p:regular r:id="rId14"/>
    </p:embeddedFont>
    <p:embeddedFont>
      <p:font typeface="SB AggroOTF Medium" panose="020B0600000101010101" charset="-12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4" autoAdjust="0"/>
    <p:restoredTop sz="94605" autoAdjust="0"/>
  </p:normalViewPr>
  <p:slideViewPr>
    <p:cSldViewPr>
      <p:cViewPr varScale="1">
        <p:scale>
          <a:sx n="71" d="100"/>
          <a:sy n="71" d="100"/>
        </p:scale>
        <p:origin x="82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34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4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32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40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4.png"/><Relationship Id="rId3" Type="http://schemas.openxmlformats.org/officeDocument/2006/relationships/image" Target="../media/image47.png"/><Relationship Id="rId7" Type="http://schemas.openxmlformats.org/officeDocument/2006/relationships/image" Target="../media/image58.png"/><Relationship Id="rId12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32.png"/><Relationship Id="rId5" Type="http://schemas.openxmlformats.org/officeDocument/2006/relationships/image" Target="../media/image56.png"/><Relationship Id="rId15" Type="http://schemas.openxmlformats.org/officeDocument/2006/relationships/image" Target="../media/image60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40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3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40.png"/><Relationship Id="rId4" Type="http://schemas.openxmlformats.org/officeDocument/2006/relationships/image" Target="../media/image71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5245100"/>
            <a:ext cx="18592800" cy="543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23900"/>
            <a:ext cx="88392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2667000"/>
            <a:ext cx="5270500" cy="774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5000" y="4572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Term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52700" y="4572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2024. 06. 27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24700" y="7950200"/>
            <a:ext cx="4038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FD6F22"/>
                </a:solidFill>
                <a:latin typeface="SB AggroOTF Medium"/>
              </a:rPr>
              <a:t>2301110326</a:t>
            </a:r>
          </a:p>
          <a:p>
            <a:pPr lvl="0" algn="ctr">
              <a:lnSpc>
                <a:spcPct val="141100"/>
              </a:lnSpc>
            </a:pPr>
            <a:r>
              <a:rPr lang="ko-KR" sz="1900" b="0" i="0" u="none" strike="noStrike">
                <a:solidFill>
                  <a:srgbClr val="FD6F22"/>
                </a:solidFill>
                <a:ea typeface="SB AggroOTF Medium"/>
              </a:rPr>
              <a:t>나예은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140000">
            <a:off x="4978400" y="7683500"/>
            <a:ext cx="1333500" cy="133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2725400" y="2209800"/>
            <a:ext cx="1016000" cy="1016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680200" y="2832100"/>
            <a:ext cx="4927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600" b="0" i="0" u="none" strike="noStrike">
                <a:solidFill>
                  <a:srgbClr val="FD9F28"/>
                </a:solidFill>
                <a:latin typeface="SB AggroOTF Medium"/>
              </a:rPr>
              <a:t>JAVA </a:t>
            </a:r>
            <a:r>
              <a:rPr lang="ko-KR" sz="2600" b="0" i="0" u="none" strike="noStrike">
                <a:solidFill>
                  <a:srgbClr val="FD9F28"/>
                </a:solidFill>
                <a:ea typeface="SB AggroOTF Medium"/>
              </a:rPr>
              <a:t>활용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700" y="4711700"/>
            <a:ext cx="952500" cy="149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16100" y="4470400"/>
            <a:ext cx="1435100" cy="176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4600" y="7632700"/>
            <a:ext cx="355600" cy="35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00" y="6794500"/>
            <a:ext cx="355600" cy="35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1500" y="3670300"/>
            <a:ext cx="355600" cy="35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7500" y="635000"/>
            <a:ext cx="2425700" cy="2425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826000" y="5600700"/>
            <a:ext cx="86614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2700" b="0" i="0" u="none" strike="noStrike">
                <a:solidFill>
                  <a:srgbClr val="FFCD4A"/>
                </a:solidFill>
                <a:latin typeface="Hakgyoansim Rikodeo R"/>
              </a:rPr>
              <a:t>Be Rich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92700" y="3721100"/>
            <a:ext cx="8128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8400" b="0" i="0" u="none" strike="noStrike" spc="-200">
                <a:solidFill>
                  <a:srgbClr val="FFFFFF"/>
                </a:solidFill>
                <a:latin typeface="Hakgyoansim Rikodeo R"/>
              </a:rPr>
              <a:t>You Can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6388100"/>
            <a:ext cx="18592800" cy="4305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52900" y="9017000"/>
            <a:ext cx="9982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SB AggroOTF Medium"/>
              </a:rPr>
              <a:t>한국폴리텍</a:t>
            </a:r>
            <a:r>
              <a:rPr lang="en-US" sz="1900" b="0" i="0" u="none" strike="noStrike">
                <a:solidFill>
                  <a:srgbClr val="FFFFFF"/>
                </a:solidFill>
                <a:latin typeface="SB AggroOTF Medium"/>
              </a:rPr>
              <a:t>1</a:t>
            </a:r>
            <a:r>
              <a:rPr lang="ko-KR" sz="1900" b="0" i="0" u="none" strike="noStrike">
                <a:solidFill>
                  <a:srgbClr val="FFFFFF"/>
                </a:solidFill>
                <a:ea typeface="SB AggroOTF Medium"/>
              </a:rPr>
              <a:t>대학</a:t>
            </a:r>
            <a:r>
              <a:rPr lang="en-US" sz="19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SB AggroOTF Medium"/>
              </a:rPr>
              <a:t>서울정수캠퍼스</a:t>
            </a:r>
            <a:r>
              <a:rPr lang="en-US" sz="1900" b="0" i="0" u="none" strike="noStrike">
                <a:solidFill>
                  <a:srgbClr val="FFFFFF"/>
                </a:solidFill>
                <a:latin typeface="SB AggroOTF Medium"/>
              </a:rPr>
              <a:t>
</a:t>
            </a:r>
            <a:r>
              <a:rPr lang="ko-KR" sz="1900" b="0" i="0" u="none" strike="noStrike">
                <a:solidFill>
                  <a:srgbClr val="FFFFFF"/>
                </a:solidFill>
                <a:ea typeface="SB AggroOTF Medium"/>
              </a:rPr>
              <a:t>인공지능소프트웨어학과</a:t>
            </a:r>
            <a:r>
              <a:rPr lang="en-US" sz="1900" b="0" i="0" u="none" strike="noStrike">
                <a:solidFill>
                  <a:srgbClr val="FFFFFF"/>
                </a:solidFill>
                <a:latin typeface="SB AggroOTF Medium"/>
              </a:rPr>
              <a:t>  |  2301110326  </a:t>
            </a:r>
            <a:r>
              <a:rPr lang="ko-KR" sz="1900" b="0" i="0" u="none" strike="noStrike">
                <a:solidFill>
                  <a:srgbClr val="FFFFFF"/>
                </a:solidFill>
                <a:ea typeface="SB AggroOTF Medium"/>
              </a:rPr>
              <a:t>나예은</a:t>
            </a:r>
            <a:r>
              <a:rPr lang="en-US" sz="1900" b="0" i="0" u="none" strike="noStrike">
                <a:solidFill>
                  <a:srgbClr val="FFFFFF"/>
                </a:solidFill>
                <a:latin typeface="SB AggroOTF Medium"/>
              </a:rPr>
              <a:t>
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140000">
            <a:off x="14884400" y="7861300"/>
            <a:ext cx="647700" cy="64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7416800"/>
            <a:ext cx="1155700" cy="1422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43300" y="6438900"/>
            <a:ext cx="112014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400" b="0" i="0" u="none" strike="noStrike">
                <a:solidFill>
                  <a:srgbClr val="FEEFC5"/>
                </a:solidFill>
                <a:latin typeface="SB AggroOTF Light"/>
              </a:rPr>
              <a:t>You can be rich!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2032000"/>
            <a:ext cx="6134100" cy="863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515100" y="2222500"/>
            <a:ext cx="5270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복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권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당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첨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기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원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400" y="70358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65400" y="70993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1900" y="8229600"/>
            <a:ext cx="3302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22500" y="2921000"/>
            <a:ext cx="13855700" cy="275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500" b="0" i="0" u="none" strike="noStrike">
                <a:solidFill>
                  <a:srgbClr val="FD9F28"/>
                </a:solidFill>
                <a:latin typeface="Hakgyoansim Rikodeo R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5000" y="4572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Term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52700" y="4572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2024. 06. 27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5207000"/>
            <a:ext cx="18592800" cy="548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1600200"/>
            <a:ext cx="13296900" cy="806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953000" y="5168900"/>
            <a:ext cx="8382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953000" y="5943600"/>
            <a:ext cx="8382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953000" y="6731000"/>
            <a:ext cx="8382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953000" y="7518400"/>
            <a:ext cx="8382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953000" y="8293100"/>
            <a:ext cx="83820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981700" y="4546600"/>
            <a:ext cx="3810000" cy="440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sz="2800" b="0" i="0" u="none" strike="noStrike" dirty="0">
                <a:solidFill>
                  <a:srgbClr val="FD9F28"/>
                </a:solidFill>
                <a:ea typeface="SB AggroOTF Medium"/>
              </a:rPr>
              <a:t>제작</a:t>
            </a:r>
            <a:r>
              <a:rPr lang="en-US" sz="2800" b="0" i="0" u="none" strike="noStrike" dirty="0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800" b="0" i="0" u="none" strike="noStrike" dirty="0">
                <a:solidFill>
                  <a:srgbClr val="FD9F28"/>
                </a:solidFill>
                <a:ea typeface="SB AggroOTF Medium"/>
              </a:rPr>
              <a:t>계기</a:t>
            </a:r>
          </a:p>
          <a:p>
            <a:pPr lvl="0" algn="l">
              <a:lnSpc>
                <a:spcPct val="182600"/>
              </a:lnSpc>
            </a:pPr>
            <a:r>
              <a:rPr lang="ko-KR" sz="2800" b="0" i="0" u="none" strike="noStrike" dirty="0">
                <a:solidFill>
                  <a:srgbClr val="FD9F28"/>
                </a:solidFill>
                <a:ea typeface="SB AggroOTF Medium"/>
              </a:rPr>
              <a:t>준비</a:t>
            </a:r>
            <a:r>
              <a:rPr lang="en-US" sz="2800" b="0" i="0" u="none" strike="noStrike" dirty="0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800" b="0" i="0" u="none" strike="noStrike" dirty="0">
                <a:solidFill>
                  <a:srgbClr val="FD9F28"/>
                </a:solidFill>
                <a:ea typeface="SB AggroOTF Medium"/>
              </a:rPr>
              <a:t>작업</a:t>
            </a:r>
          </a:p>
          <a:p>
            <a:pPr lvl="0" algn="l">
              <a:lnSpc>
                <a:spcPct val="182600"/>
              </a:lnSpc>
            </a:pPr>
            <a:r>
              <a:rPr lang="ko-KR" sz="2800" b="0" i="0" u="none" strike="noStrike" dirty="0">
                <a:solidFill>
                  <a:srgbClr val="FD9F28"/>
                </a:solidFill>
                <a:ea typeface="SB AggroOTF Medium"/>
              </a:rPr>
              <a:t>기능</a:t>
            </a:r>
            <a:r>
              <a:rPr lang="en-US" sz="2800" b="0" i="0" u="none" strike="noStrike" dirty="0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800" b="0" i="0" u="none" strike="noStrike" dirty="0">
                <a:solidFill>
                  <a:srgbClr val="FD9F28"/>
                </a:solidFill>
                <a:ea typeface="SB AggroOTF Medium"/>
              </a:rPr>
              <a:t>설명</a:t>
            </a:r>
          </a:p>
          <a:p>
            <a:pPr lvl="0" algn="l">
              <a:lnSpc>
                <a:spcPct val="182600"/>
              </a:lnSpc>
            </a:pPr>
            <a:r>
              <a:rPr lang="ko-KR" sz="2800" b="0" i="0" u="none" strike="noStrike" dirty="0">
                <a:solidFill>
                  <a:srgbClr val="FD9F28"/>
                </a:solidFill>
                <a:ea typeface="SB AggroOTF Medium"/>
              </a:rPr>
              <a:t>시현</a:t>
            </a:r>
          </a:p>
          <a:p>
            <a:pPr lvl="0" algn="l">
              <a:lnSpc>
                <a:spcPct val="182600"/>
              </a:lnSpc>
            </a:pPr>
            <a:r>
              <a:rPr lang="ko-KR" sz="2800" b="0" i="0" u="none" strike="noStrike" dirty="0">
                <a:solidFill>
                  <a:srgbClr val="FD9F28"/>
                </a:solidFill>
                <a:ea typeface="SB AggroOTF Medium"/>
              </a:rPr>
              <a:t>추후</a:t>
            </a:r>
            <a:r>
              <a:rPr lang="en-US" sz="2800" b="0" i="0" u="none" strike="noStrike" dirty="0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800" b="0" i="0" u="none" strike="noStrike" dirty="0">
                <a:solidFill>
                  <a:srgbClr val="FD9F28"/>
                </a:solidFill>
                <a:ea typeface="SB AggroOTF Medium"/>
              </a:rPr>
              <a:t>추가하고</a:t>
            </a:r>
            <a:r>
              <a:rPr lang="en-US" sz="2800" b="0" i="0" u="none" strike="noStrike" dirty="0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800" b="0" i="0" u="none" strike="noStrike" dirty="0">
                <a:solidFill>
                  <a:srgbClr val="FD9F28"/>
                </a:solidFill>
                <a:ea typeface="SB AggroOTF Medium"/>
              </a:rPr>
              <a:t>싶은</a:t>
            </a:r>
            <a:r>
              <a:rPr lang="en-US" sz="2800" b="0" i="0" u="none" strike="noStrike" dirty="0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800" b="0" i="0" u="none" strike="noStrike" dirty="0">
                <a:solidFill>
                  <a:srgbClr val="FD9F28"/>
                </a:solidFill>
                <a:ea typeface="SB AggroOTF Medium"/>
              </a:rPr>
              <a:t>기능</a:t>
            </a:r>
          </a:p>
          <a:p>
            <a:pPr lvl="0" algn="l">
              <a:lnSpc>
                <a:spcPct val="182600"/>
              </a:lnSpc>
            </a:pPr>
            <a:r>
              <a:rPr lang="en-US" sz="2800" b="0" i="0" u="none" strike="noStrike" dirty="0">
                <a:solidFill>
                  <a:srgbClr val="FD9F28"/>
                </a:solidFill>
                <a:latin typeface="SB AggroOTF Medium"/>
              </a:rPr>
              <a:t>Q&amp;A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80800" y="4572000"/>
            <a:ext cx="1549400" cy="439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8650"/>
              </a:lnSpc>
            </a:pPr>
            <a:r>
              <a:rPr lang="en-US" sz="2000" b="0" i="0" u="none" strike="noStrike">
                <a:solidFill>
                  <a:srgbClr val="FD6F22"/>
                </a:solidFill>
                <a:latin typeface="SB AggroOTF Medium"/>
              </a:rPr>
              <a:t>01</a:t>
            </a:r>
          </a:p>
          <a:p>
            <a:pPr lvl="0" algn="r">
              <a:lnSpc>
                <a:spcPct val="128650"/>
              </a:lnSpc>
            </a:pPr>
            <a:endParaRPr lang="en-US" sz="2000" b="0" i="0" u="none" strike="noStrike">
              <a:solidFill>
                <a:srgbClr val="FD6F22"/>
              </a:solidFill>
              <a:latin typeface="SB AggroOTF Medium"/>
            </a:endParaRPr>
          </a:p>
          <a:p>
            <a:pPr lvl="0" algn="r">
              <a:lnSpc>
                <a:spcPct val="128650"/>
              </a:lnSpc>
            </a:pPr>
            <a:r>
              <a:rPr lang="en-US" sz="2000" b="0" i="0" u="none" strike="noStrike">
                <a:solidFill>
                  <a:srgbClr val="FD6F22"/>
                </a:solidFill>
                <a:latin typeface="SB AggroOTF Medium"/>
              </a:rPr>
              <a:t>02</a:t>
            </a:r>
          </a:p>
          <a:p>
            <a:pPr lvl="0" algn="r">
              <a:lnSpc>
                <a:spcPct val="128650"/>
              </a:lnSpc>
            </a:pPr>
            <a:endParaRPr lang="en-US" sz="2000" b="0" i="0" u="none" strike="noStrike">
              <a:solidFill>
                <a:srgbClr val="FD6F22"/>
              </a:solidFill>
              <a:latin typeface="SB AggroOTF Medium"/>
            </a:endParaRPr>
          </a:p>
          <a:p>
            <a:pPr lvl="0" algn="r">
              <a:lnSpc>
                <a:spcPct val="128650"/>
              </a:lnSpc>
            </a:pPr>
            <a:r>
              <a:rPr lang="en-US" sz="2000" b="0" i="0" u="none" strike="noStrike">
                <a:solidFill>
                  <a:srgbClr val="FD6F22"/>
                </a:solidFill>
                <a:latin typeface="SB AggroOTF Medium"/>
              </a:rPr>
              <a:t>03</a:t>
            </a:r>
          </a:p>
          <a:p>
            <a:pPr lvl="0" algn="r">
              <a:lnSpc>
                <a:spcPct val="128650"/>
              </a:lnSpc>
            </a:pPr>
            <a:endParaRPr lang="en-US" sz="2000" b="0" i="0" u="none" strike="noStrike">
              <a:solidFill>
                <a:srgbClr val="FD6F22"/>
              </a:solidFill>
              <a:latin typeface="SB AggroOTF Medium"/>
            </a:endParaRPr>
          </a:p>
          <a:p>
            <a:pPr lvl="0" algn="r">
              <a:lnSpc>
                <a:spcPct val="128650"/>
              </a:lnSpc>
            </a:pPr>
            <a:r>
              <a:rPr lang="en-US" sz="2000" b="0" i="0" u="none" strike="noStrike">
                <a:solidFill>
                  <a:srgbClr val="FD6F22"/>
                </a:solidFill>
                <a:latin typeface="SB AggroOTF Medium"/>
              </a:rPr>
              <a:t>04</a:t>
            </a:r>
          </a:p>
          <a:p>
            <a:pPr lvl="0" algn="r">
              <a:lnSpc>
                <a:spcPct val="128650"/>
              </a:lnSpc>
            </a:pPr>
            <a:endParaRPr lang="en-US" sz="2000" b="0" i="0" u="none" strike="noStrike">
              <a:solidFill>
                <a:srgbClr val="FD6F22"/>
              </a:solidFill>
              <a:latin typeface="SB AggroOTF Medium"/>
            </a:endParaRPr>
          </a:p>
          <a:p>
            <a:pPr lvl="0" algn="r">
              <a:lnSpc>
                <a:spcPct val="128650"/>
              </a:lnSpc>
            </a:pPr>
            <a:r>
              <a:rPr lang="en-US" sz="2000" b="0" i="0" u="none" strike="noStrike">
                <a:solidFill>
                  <a:srgbClr val="FD6F22"/>
                </a:solidFill>
                <a:latin typeface="SB AggroOTF Medium"/>
              </a:rPr>
              <a:t>05</a:t>
            </a:r>
          </a:p>
          <a:p>
            <a:pPr lvl="0" algn="r">
              <a:lnSpc>
                <a:spcPct val="128650"/>
              </a:lnSpc>
            </a:pPr>
            <a:endParaRPr lang="en-US" sz="2000" b="0" i="0" u="none" strike="noStrike">
              <a:solidFill>
                <a:srgbClr val="FD6F22"/>
              </a:solidFill>
              <a:latin typeface="SB AggroOTF Medium"/>
            </a:endParaRPr>
          </a:p>
          <a:p>
            <a:pPr lvl="0" algn="r">
              <a:lnSpc>
                <a:spcPct val="128650"/>
              </a:lnSpc>
            </a:pPr>
            <a:r>
              <a:rPr lang="en-US" sz="2000" b="0" i="0" u="none" strike="noStrike">
                <a:solidFill>
                  <a:srgbClr val="FD6F22"/>
                </a:solidFill>
                <a:latin typeface="SB AggroOTF Medium"/>
              </a:rPr>
              <a:t>06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4533900"/>
            <a:ext cx="520700" cy="49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5321300"/>
            <a:ext cx="520700" cy="49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6096000"/>
            <a:ext cx="5207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6883400"/>
            <a:ext cx="520700" cy="49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7670800"/>
            <a:ext cx="520700" cy="495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8458200"/>
            <a:ext cx="520700" cy="495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140000">
            <a:off x="2032000" y="5600700"/>
            <a:ext cx="838200" cy="838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4152900"/>
            <a:ext cx="1244600" cy="152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1200" y="1168400"/>
            <a:ext cx="4127500" cy="977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0000">
            <a:off x="10617200" y="1308100"/>
            <a:ext cx="431800" cy="31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420000">
            <a:off x="7264400" y="1689100"/>
            <a:ext cx="431800" cy="317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6985000"/>
            <a:ext cx="622300" cy="977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700" y="4140200"/>
            <a:ext cx="3810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4500" y="8585200"/>
            <a:ext cx="381000" cy="381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49500" y="5575300"/>
            <a:ext cx="381000" cy="381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141700" y="6350000"/>
            <a:ext cx="381000" cy="381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051800" y="1473200"/>
            <a:ext cx="2209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100" b="0" i="0" u="none" strike="noStrike" spc="300">
                <a:solidFill>
                  <a:srgbClr val="FFFFFF"/>
                </a:solidFill>
                <a:latin typeface="SB AggroOTF Medium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572000" y="2844800"/>
            <a:ext cx="91567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6700" b="0" i="0" u="none" strike="noStrike">
                <a:solidFill>
                  <a:srgbClr val="FD9F28"/>
                </a:solidFill>
                <a:ea typeface="Hakgyoansim Rikodeo R"/>
              </a:rPr>
              <a:t>목차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5000" y="4572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Term Project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52700" y="4572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5143500"/>
            <a:ext cx="18592800" cy="5549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607300"/>
            <a:ext cx="3530600" cy="62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36700" y="7708900"/>
            <a:ext cx="2870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FD9F28"/>
                </a:solidFill>
                <a:ea typeface="SB AggroOTF Medium"/>
              </a:rPr>
              <a:t>서울살이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7607300"/>
            <a:ext cx="3530600" cy="62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194300" y="7708900"/>
            <a:ext cx="2959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FD9F28"/>
                </a:solidFill>
                <a:ea typeface="SB AggroOTF Medium"/>
              </a:rPr>
              <a:t>돈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8432800"/>
            <a:ext cx="3530600" cy="622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84300" y="8559800"/>
            <a:ext cx="3149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FD9F28"/>
                </a:solidFill>
                <a:ea typeface="SB AggroOTF Medium"/>
              </a:rPr>
              <a:t>복권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8432800"/>
            <a:ext cx="35306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200" y="2019300"/>
            <a:ext cx="2667000" cy="250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500" y="5435600"/>
            <a:ext cx="5105400" cy="4152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600" y="3594100"/>
            <a:ext cx="3175000" cy="309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4700" y="495300"/>
            <a:ext cx="2146300" cy="152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19700" y="8559800"/>
            <a:ext cx="2908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FD9F28"/>
                </a:solidFill>
                <a:ea typeface="SB AggroOTF Medium"/>
              </a:rPr>
              <a:t>관심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6000" y="3683000"/>
            <a:ext cx="9029700" cy="2870200"/>
          </a:xfrm>
          <a:prstGeom prst="rect">
            <a:avLst/>
          </a:prstGeom>
          <a:effectLst>
            <a:outerShdw dist="3810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FD6F22"/>
                </a:solidFill>
                <a:ea typeface="Hakgyoansim Rikodeo R"/>
              </a:rPr>
              <a:t>이</a:t>
            </a:r>
            <a:r>
              <a:rPr lang="en-US" sz="6000" b="0" i="0" u="none" strike="noStrike">
                <a:solidFill>
                  <a:srgbClr val="FD6F22"/>
                </a:solidFill>
                <a:latin typeface="Hakgyoansim Rikodeo R"/>
              </a:rPr>
              <a:t> </a:t>
            </a:r>
            <a:r>
              <a:rPr lang="ko-KR" sz="6000" b="0" i="0" u="none" strike="noStrike">
                <a:solidFill>
                  <a:srgbClr val="FD6F22"/>
                </a:solidFill>
                <a:ea typeface="Hakgyoansim Rikodeo R"/>
              </a:rPr>
              <a:t>애플리케이션은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FFCD4A"/>
                </a:solidFill>
                <a:ea typeface="Hakgyoansim Rikodeo R"/>
              </a:rPr>
              <a:t>복권에</a:t>
            </a:r>
            <a:r>
              <a:rPr lang="en-US" sz="6000" b="0" i="0" u="none" strike="noStrike">
                <a:solidFill>
                  <a:srgbClr val="FFCD4A"/>
                </a:solidFill>
                <a:latin typeface="Hakgyoansim Rikodeo R"/>
              </a:rPr>
              <a:t> </a:t>
            </a:r>
            <a:r>
              <a:rPr lang="ko-KR" sz="6000" b="0" i="0" u="none" strike="noStrike">
                <a:solidFill>
                  <a:srgbClr val="FFCD4A"/>
                </a:solidFill>
                <a:ea typeface="Hakgyoansim Rikodeo R"/>
              </a:rPr>
              <a:t>대한</a:t>
            </a:r>
            <a:r>
              <a:rPr lang="en-US" sz="6000" b="0" i="0" u="none" strike="noStrike">
                <a:solidFill>
                  <a:srgbClr val="FFCD4A"/>
                </a:solidFill>
                <a:latin typeface="Hakgyoansim Rikodeo R"/>
              </a:rPr>
              <a:t> </a:t>
            </a:r>
            <a:r>
              <a:rPr lang="ko-KR" sz="6000" b="0" i="0" u="none" strike="noStrike">
                <a:solidFill>
                  <a:srgbClr val="FFCD4A"/>
                </a:solidFill>
                <a:ea typeface="Hakgyoansim Rikodeo R"/>
              </a:rPr>
              <a:t>호기심으로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FFFFFF"/>
                </a:solidFill>
                <a:ea typeface="Hakgyoansim Rikodeo R"/>
              </a:rPr>
              <a:t>시작하였습니다</a:t>
            </a:r>
            <a:r>
              <a:rPr lang="en-US" sz="6000" b="0" i="0" u="none" strike="noStrike">
                <a:solidFill>
                  <a:srgbClr val="FFFFFF"/>
                </a:solidFill>
                <a:latin typeface="Hakgyoansim Rikodeo R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800" y="1155700"/>
            <a:ext cx="2946400" cy="698500"/>
          </a:xfrm>
          <a:prstGeom prst="rect">
            <a:avLst/>
          </a:prstGeom>
          <a:effectLst>
            <a:outerShdw blurRad="4863" dist="64505" dir="2700000">
              <a:srgbClr val="000000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>
            <a:off x="10236200" y="1270000"/>
            <a:ext cx="254000" cy="190500"/>
          </a:xfrm>
          <a:prstGeom prst="rect">
            <a:avLst/>
          </a:prstGeom>
          <a:effectLst>
            <a:outerShdw blurRad="347" dist="17221" dir="264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420000">
            <a:off x="7835900" y="1536700"/>
            <a:ext cx="254000" cy="190500"/>
          </a:xfrm>
          <a:prstGeom prst="rect">
            <a:avLst/>
          </a:prstGeom>
          <a:effectLst>
            <a:outerShdw blurRad="347" dist="17221" dir="3120000">
              <a:srgbClr val="000000">
                <a:alpha val="50000"/>
              </a:srgbClr>
            </a:outerShdw>
          </a:effectLst>
        </p:spPr>
      </p:pic>
      <p:sp>
        <p:nvSpPr>
          <p:cNvPr id="20" name="TextBox 20"/>
          <p:cNvSpPr txBox="1"/>
          <p:nvPr/>
        </p:nvSpPr>
        <p:spPr>
          <a:xfrm>
            <a:off x="8318500" y="1371600"/>
            <a:ext cx="1676400" cy="292100"/>
          </a:xfrm>
          <a:prstGeom prst="rect">
            <a:avLst/>
          </a:prstGeom>
          <a:effectLst>
            <a:outerShdw dist="1052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spc="200">
                <a:solidFill>
                  <a:srgbClr val="FFFFFF"/>
                </a:solidFill>
                <a:latin typeface="SB AggroOTF Medium"/>
              </a:rPr>
              <a:t>CHAPTER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5000" y="4572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Term 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252700" y="4572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01.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제작</a:t>
            </a: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계기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92600" y="2222500"/>
            <a:ext cx="96774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7500" b="0" i="0" u="none" strike="noStrike">
                <a:solidFill>
                  <a:srgbClr val="FD9F28"/>
                </a:solidFill>
                <a:ea typeface="Hakgyoansim Rikodeo R"/>
              </a:rPr>
              <a:t>제작</a:t>
            </a:r>
            <a:r>
              <a:rPr lang="en-US" sz="7500" b="0" i="0" u="none" strike="noStrike">
                <a:solidFill>
                  <a:srgbClr val="2997D8"/>
                </a:solidFill>
                <a:latin typeface="Hakgyoansim Rikodeo R"/>
              </a:rPr>
              <a:t> </a:t>
            </a:r>
            <a:r>
              <a:rPr lang="ko-KR" sz="7500" b="0" i="0" u="none" strike="noStrike">
                <a:solidFill>
                  <a:srgbClr val="FD6F22"/>
                </a:solidFill>
                <a:ea typeface="Hakgyoansim Rikodeo R"/>
              </a:rPr>
              <a:t>계기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6540500"/>
            <a:ext cx="18592800" cy="401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406900"/>
            <a:ext cx="4876800" cy="487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28800" y="6769100"/>
            <a:ext cx="4279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700" b="0" i="0" u="none" strike="noStrike">
                <a:solidFill>
                  <a:srgbClr val="CA591B"/>
                </a:solidFill>
                <a:ea typeface="SB AggroOTF Medium"/>
              </a:rPr>
              <a:t>필요한</a:t>
            </a:r>
            <a:r>
              <a:rPr lang="en-US" sz="27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700" b="0" i="0" u="none" strike="noStrike">
                <a:solidFill>
                  <a:srgbClr val="CA591B"/>
                </a:solidFill>
                <a:ea typeface="SB AggroOTF Medium"/>
              </a:rPr>
              <a:t>이미지</a:t>
            </a:r>
            <a:r>
              <a:rPr lang="en-US" sz="27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700" b="0" i="0" u="none" strike="noStrike">
                <a:solidFill>
                  <a:srgbClr val="CA591B"/>
                </a:solidFill>
                <a:ea typeface="SB AggroOTF Medium"/>
              </a:rPr>
              <a:t>제작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406900"/>
            <a:ext cx="4876800" cy="4876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97700" y="6769100"/>
            <a:ext cx="4279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700" b="0" i="0" u="none" strike="noStrike">
                <a:solidFill>
                  <a:srgbClr val="CA591B"/>
                </a:solidFill>
                <a:ea typeface="SB AggroOTF Medium"/>
              </a:rPr>
              <a:t>기능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4406900"/>
            <a:ext cx="4876800" cy="487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1480800" y="4381500"/>
            <a:ext cx="508000" cy="50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179300" y="6769100"/>
            <a:ext cx="4279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700" b="0" i="0" u="none" strike="noStrike">
                <a:solidFill>
                  <a:srgbClr val="CA591B"/>
                </a:solidFill>
                <a:ea typeface="SB AggroOTF Medium"/>
              </a:rPr>
              <a:t>유머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8500" y="7493000"/>
            <a:ext cx="40005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보다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심플한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디자인을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추구하였기에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복권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볼을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직접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디자인하며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제작하였습니다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.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37400" y="7493000"/>
            <a:ext cx="40005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복권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볼을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뽑는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기능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,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뽑은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복권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볼을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저장하는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기능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,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마지막으로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복권볼을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편집하는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기능을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추가하였습니다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19000" y="7493000"/>
            <a:ext cx="40005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약간의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유머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및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사전고지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사항으로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앱을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시작하기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전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,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문구를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SB AggroOTF Light"/>
              </a:rPr>
              <a:t>추가하였습니다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SB AggroOTF Light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140000">
            <a:off x="16408400" y="7035800"/>
            <a:ext cx="7112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264400"/>
            <a:ext cx="12446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5562600"/>
            <a:ext cx="3302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8953500"/>
            <a:ext cx="3302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8800" y="5816600"/>
            <a:ext cx="3302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700" y="4406900"/>
            <a:ext cx="3302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200" y="5143500"/>
            <a:ext cx="1943100" cy="1219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8200" y="4953000"/>
            <a:ext cx="1384300" cy="1447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01600" y="5346700"/>
            <a:ext cx="3048000" cy="774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0800" y="1155700"/>
            <a:ext cx="2946400" cy="69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0000">
            <a:off x="10236200" y="1270000"/>
            <a:ext cx="254000" cy="190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420000">
            <a:off x="7835900" y="1536700"/>
            <a:ext cx="254000" cy="190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318500" y="1358900"/>
            <a:ext cx="1676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spc="200">
                <a:solidFill>
                  <a:srgbClr val="FFFFFF"/>
                </a:solidFill>
                <a:latin typeface="SB AggroOTF Medium"/>
              </a:rPr>
              <a:t>CHAPTER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5000" y="4572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Term Project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252700" y="4572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02.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준비</a:t>
            </a: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작업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92600" y="2222500"/>
            <a:ext cx="96774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7500" b="0" i="0" u="none" strike="noStrike">
                <a:solidFill>
                  <a:srgbClr val="FD9F28"/>
                </a:solidFill>
                <a:ea typeface="Hakgyoansim Rikodeo R"/>
              </a:rPr>
              <a:t>준비</a:t>
            </a:r>
            <a:r>
              <a:rPr lang="en-US" sz="7500" b="0" i="0" u="none" strike="noStrike">
                <a:solidFill>
                  <a:srgbClr val="FD9F28"/>
                </a:solidFill>
                <a:latin typeface="Hakgyoansim Rikodeo R"/>
              </a:rPr>
              <a:t> </a:t>
            </a:r>
            <a:r>
              <a:rPr lang="ko-KR" sz="7500" b="0" i="0" u="none" strike="noStrike">
                <a:solidFill>
                  <a:srgbClr val="FD6F22"/>
                </a:solidFill>
                <a:ea typeface="Hakgyoansim Rikodeo R"/>
              </a:rPr>
              <a:t>작업</a:t>
            </a:r>
          </a:p>
        </p:txBody>
      </p:sp>
      <p:sp>
        <p:nvSpPr>
          <p:cNvPr id="30" name="TextBox 30"/>
          <p:cNvSpPr txBox="1"/>
          <p:nvPr/>
        </p:nvSpPr>
        <p:spPr>
          <a:xfrm rot="-300000">
            <a:off x="14109700" y="5461000"/>
            <a:ext cx="228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5245100"/>
            <a:ext cx="18592800" cy="533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40000">
            <a:off x="4292600" y="22352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9400" y="1587500"/>
            <a:ext cx="901700" cy="110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4178300"/>
            <a:ext cx="7899400" cy="554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4191000"/>
            <a:ext cx="7874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701800" y="7035800"/>
            <a:ext cx="6667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701800" y="7810500"/>
            <a:ext cx="6667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17800" y="6464300"/>
            <a:ext cx="47879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0899"/>
              </a:lnSpc>
            </a:pPr>
            <a:r>
              <a:rPr lang="ko-KR" sz="2600" b="0" i="0" u="none" strike="noStrike">
                <a:solidFill>
                  <a:srgbClr val="FD9F28"/>
                </a:solidFill>
                <a:ea typeface="SB AggroOTF Medium"/>
              </a:rPr>
              <a:t>데이터를</a:t>
            </a:r>
            <a:r>
              <a:rPr lang="en-US" sz="26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FD9F28"/>
                </a:solidFill>
                <a:ea typeface="SB AggroOTF Medium"/>
              </a:rPr>
              <a:t>리스트로</a:t>
            </a:r>
            <a:r>
              <a:rPr lang="en-US" sz="26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FD9F28"/>
                </a:solidFill>
                <a:ea typeface="SB AggroOTF Medium"/>
              </a:rPr>
              <a:t>보여주기</a:t>
            </a:r>
          </a:p>
          <a:p>
            <a:pPr lvl="0" algn="l">
              <a:lnSpc>
                <a:spcPct val="190899"/>
              </a:lnSpc>
            </a:pPr>
            <a:r>
              <a:rPr lang="ko-KR" sz="2600" b="0" i="0" u="none" strike="noStrike">
                <a:solidFill>
                  <a:srgbClr val="FD9F28"/>
                </a:solidFill>
                <a:ea typeface="SB AggroOTF Medium"/>
              </a:rPr>
              <a:t>데이터</a:t>
            </a:r>
            <a:r>
              <a:rPr lang="en-US" sz="26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FD9F28"/>
                </a:solidFill>
                <a:ea typeface="SB AggroOTF Medium"/>
              </a:rPr>
              <a:t>추가</a:t>
            </a:r>
          </a:p>
          <a:p>
            <a:pPr lvl="0" algn="l">
              <a:lnSpc>
                <a:spcPct val="190899"/>
              </a:lnSpc>
            </a:pPr>
            <a:r>
              <a:rPr lang="ko-KR" sz="2600" b="0" i="0" u="none" strike="noStrike">
                <a:solidFill>
                  <a:srgbClr val="FD9F28"/>
                </a:solidFill>
                <a:ea typeface="SB AggroOTF Medium"/>
              </a:rPr>
              <a:t>데이터</a:t>
            </a:r>
            <a:r>
              <a:rPr lang="en-US" sz="26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FD9F28"/>
                </a:solidFill>
                <a:ea typeface="SB AggroOTF Medium"/>
              </a:rPr>
              <a:t>수정</a:t>
            </a:r>
            <a:r>
              <a:rPr lang="en-US" sz="2600" b="0" i="0" u="none" strike="noStrike">
                <a:solidFill>
                  <a:srgbClr val="FD9F28"/>
                </a:solidFill>
                <a:latin typeface="SB AggroOTF Medium"/>
              </a:rPr>
              <a:t> (</a:t>
            </a:r>
            <a:r>
              <a:rPr lang="ko-KR" sz="2600" b="0" i="0" u="none" strike="noStrike">
                <a:solidFill>
                  <a:srgbClr val="FD9F28"/>
                </a:solidFill>
                <a:ea typeface="SB AggroOTF Medium"/>
              </a:rPr>
              <a:t>삭제</a:t>
            </a:r>
            <a:r>
              <a:rPr lang="en-US" sz="2600" b="0" i="0" u="none" strike="noStrike">
                <a:solidFill>
                  <a:srgbClr val="FD9F28"/>
                </a:solidFill>
                <a:latin typeface="SB AggroOTF Medium"/>
              </a:rPr>
              <a:t>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6426200"/>
            <a:ext cx="4953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7200900"/>
            <a:ext cx="495300" cy="48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7975600"/>
            <a:ext cx="495300" cy="482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581400" y="4483100"/>
            <a:ext cx="2921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3400" b="0" i="0" u="none" strike="noStrike">
                <a:solidFill>
                  <a:srgbClr val="FFFFFF"/>
                </a:solidFill>
                <a:ea typeface="Hakgyoansim Rikodeo R"/>
              </a:rPr>
              <a:t>메인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15900" y="3098800"/>
            <a:ext cx="3302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00" y="3098800"/>
            <a:ext cx="3302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9700" y="1676400"/>
            <a:ext cx="330200" cy="330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1155700"/>
            <a:ext cx="2946400" cy="698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0000">
            <a:off x="10236200" y="1270000"/>
            <a:ext cx="2540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420000">
            <a:off x="7835900" y="1536700"/>
            <a:ext cx="254000" cy="190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318500" y="1371600"/>
            <a:ext cx="1676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spc="200">
                <a:solidFill>
                  <a:srgbClr val="FFFFFF"/>
                </a:solidFill>
                <a:latin typeface="SB AggroOTF Medium"/>
              </a:rPr>
              <a:t>CHAPTER 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5000" y="4572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Term Project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252700" y="4572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03.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기능</a:t>
            </a: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35600" y="2222500"/>
            <a:ext cx="74168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7500" b="0" i="0" u="none" strike="noStrike">
                <a:solidFill>
                  <a:srgbClr val="FD9F28"/>
                </a:solidFill>
                <a:ea typeface="Hakgyoansim Rikodeo R"/>
              </a:rPr>
              <a:t>기능</a:t>
            </a:r>
            <a:r>
              <a:rPr lang="en-US" sz="7500" b="0" i="0" u="none" strike="noStrike">
                <a:solidFill>
                  <a:srgbClr val="FD9F28"/>
                </a:solidFill>
                <a:latin typeface="Hakgyoansim Rikodeo R"/>
              </a:rPr>
              <a:t> </a:t>
            </a:r>
            <a:r>
              <a:rPr lang="ko-KR" sz="7500" b="0" i="0" u="none" strike="noStrike">
                <a:solidFill>
                  <a:srgbClr val="FD6F22"/>
                </a:solidFill>
                <a:ea typeface="Hakgyoansim Rikodeo R"/>
              </a:rPr>
              <a:t>설명</a:t>
            </a:r>
          </a:p>
        </p:txBody>
      </p:sp>
      <p:pic>
        <p:nvPicPr>
          <p:cNvPr id="30" name="그림 29" descr="텍스트, 스크린샷, 폰트, 친필이(가) 표시된 사진&#10;&#10;자동 생성된 설명">
            <a:extLst>
              <a:ext uri="{FF2B5EF4-FFF2-40B4-BE49-F238E27FC236}">
                <a16:creationId xmlns:a16="http://schemas.microsoft.com/office/drawing/2014/main" id="{CCCA7371-08F8-4C5B-1695-10A033E9258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2" b="1560"/>
          <a:stretch/>
        </p:blipFill>
        <p:spPr>
          <a:xfrm>
            <a:off x="10352895" y="3670300"/>
            <a:ext cx="3101611" cy="6526960"/>
          </a:xfrm>
          <a:prstGeom prst="rect">
            <a:avLst/>
          </a:prstGeom>
        </p:spPr>
      </p:pic>
      <p:pic>
        <p:nvPicPr>
          <p:cNvPr id="32" name="그림 31" descr="스크린샷, 텍스트, 운영 체제이(가) 표시된 사진&#10;&#10;자동 생성된 설명">
            <a:extLst>
              <a:ext uri="{FF2B5EF4-FFF2-40B4-BE49-F238E27FC236}">
                <a16:creationId xmlns:a16="http://schemas.microsoft.com/office/drawing/2014/main" id="{7C622374-9005-D6C0-D542-3CBC7A1F02B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" b="2272"/>
          <a:stretch/>
        </p:blipFill>
        <p:spPr>
          <a:xfrm>
            <a:off x="14156002" y="2621643"/>
            <a:ext cx="3582902" cy="74794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5245100"/>
            <a:ext cx="18592800" cy="533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40000">
            <a:off x="4292600" y="22352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9400" y="1587500"/>
            <a:ext cx="901700" cy="110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4178300"/>
            <a:ext cx="7899400" cy="554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4191000"/>
            <a:ext cx="7874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701800" y="6642100"/>
            <a:ext cx="6667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701800" y="8204200"/>
            <a:ext cx="6667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17800" y="6083300"/>
            <a:ext cx="47879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0899"/>
              </a:lnSpc>
            </a:pP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랜덤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번호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뽑기</a:t>
            </a:r>
          </a:p>
          <a:p>
            <a:pPr lvl="0" algn="l">
              <a:lnSpc>
                <a:spcPct val="190899"/>
              </a:lnSpc>
            </a:pP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저장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시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데이터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베이스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저장</a:t>
            </a:r>
          </a:p>
          <a:p>
            <a:pPr lvl="0" algn="l">
              <a:lnSpc>
                <a:spcPct val="190899"/>
              </a:lnSpc>
            </a:pP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데이터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수정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(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삭제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)</a:t>
            </a:r>
          </a:p>
          <a:p>
            <a:pPr lvl="0" algn="l">
              <a:lnSpc>
                <a:spcPct val="190899"/>
              </a:lnSpc>
            </a:pP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삭제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선택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시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데이터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삭제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및</a:t>
            </a:r>
            <a:r>
              <a:rPr lang="en-US" sz="2600" b="0" i="0" u="none" strike="noStrike">
                <a:solidFill>
                  <a:srgbClr val="CA591B"/>
                </a:solidFill>
                <a:latin typeface="SB AggroOTF Medium"/>
              </a:rPr>
              <a:t> </a:t>
            </a:r>
            <a:r>
              <a:rPr lang="ko-KR" sz="2600" b="0" i="0" u="none" strike="noStrike">
                <a:solidFill>
                  <a:srgbClr val="CA591B"/>
                </a:solidFill>
                <a:ea typeface="SB AggroOTF Medium"/>
              </a:rPr>
              <a:t>저장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6032500"/>
            <a:ext cx="4953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6794500"/>
            <a:ext cx="495300" cy="48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7581900"/>
            <a:ext cx="495300" cy="48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8369300"/>
            <a:ext cx="4953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81400" y="4483100"/>
            <a:ext cx="2921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3400" b="0" i="0" u="none" strike="noStrike">
                <a:solidFill>
                  <a:srgbClr val="FFFFFF"/>
                </a:solidFill>
                <a:ea typeface="Hakgyoansim Rikodeo R"/>
              </a:rPr>
              <a:t>서브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15900" y="3098800"/>
            <a:ext cx="3302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00" y="3098800"/>
            <a:ext cx="3302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9700" y="1676400"/>
            <a:ext cx="3302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803400" y="7416800"/>
            <a:ext cx="6667500" cy="25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1155700"/>
            <a:ext cx="2946400" cy="698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0000">
            <a:off x="10236200" y="1270000"/>
            <a:ext cx="254000" cy="19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420000">
            <a:off x="7835900" y="1536700"/>
            <a:ext cx="254000" cy="190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318500" y="1371600"/>
            <a:ext cx="1676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spc="200">
                <a:solidFill>
                  <a:srgbClr val="FFFFFF"/>
                </a:solidFill>
                <a:latin typeface="SB AggroOTF Medium"/>
              </a:rPr>
              <a:t>CHAPTER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5000" y="4572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Term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52700" y="4572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03.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기능</a:t>
            </a: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35600" y="2222500"/>
            <a:ext cx="74168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7500" b="0" i="0" u="none" strike="noStrike">
                <a:solidFill>
                  <a:srgbClr val="FD9F28"/>
                </a:solidFill>
                <a:ea typeface="Hakgyoansim Rikodeo R"/>
              </a:rPr>
              <a:t>기능</a:t>
            </a:r>
            <a:r>
              <a:rPr lang="en-US" sz="7500" b="0" i="0" u="none" strike="noStrike">
                <a:solidFill>
                  <a:srgbClr val="FD9F28"/>
                </a:solidFill>
                <a:latin typeface="Hakgyoansim Rikodeo R"/>
              </a:rPr>
              <a:t> </a:t>
            </a:r>
            <a:r>
              <a:rPr lang="ko-KR" sz="7500" b="0" i="0" u="none" strike="noStrike">
                <a:solidFill>
                  <a:srgbClr val="FD6F22"/>
                </a:solidFill>
                <a:ea typeface="Hakgyoansim Rikodeo R"/>
              </a:rPr>
              <a:t>설명</a:t>
            </a:r>
          </a:p>
        </p:txBody>
      </p:sp>
      <p:pic>
        <p:nvPicPr>
          <p:cNvPr id="27" name="그림 26" descr="스크린샷, 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03127AE9-3316-8217-9E3A-52854C1A57A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 b="1447"/>
          <a:stretch/>
        </p:blipFill>
        <p:spPr>
          <a:xfrm>
            <a:off x="14250873" y="2101159"/>
            <a:ext cx="3778047" cy="7924367"/>
          </a:xfrm>
          <a:prstGeom prst="rect">
            <a:avLst/>
          </a:prstGeom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B5587BAF-2CA1-33AD-9647-BB3702D0A6E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27142" r="144" b="1842"/>
          <a:stretch/>
        </p:blipFill>
        <p:spPr>
          <a:xfrm>
            <a:off x="9817704" y="4109717"/>
            <a:ext cx="3748637" cy="59158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4279900"/>
            <a:ext cx="18592800" cy="641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1155700"/>
            <a:ext cx="2946400" cy="69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">
            <a:off x="10236200" y="1270000"/>
            <a:ext cx="2540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20000">
            <a:off x="7835900" y="1536700"/>
            <a:ext cx="254000" cy="190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18500" y="1358900"/>
            <a:ext cx="1676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spc="200">
                <a:solidFill>
                  <a:srgbClr val="FFFFFF"/>
                </a:solidFill>
                <a:latin typeface="SB AggroOTF Medium"/>
              </a:rPr>
              <a:t>CHAPTER 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000" y="4572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Term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52700" y="4445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04.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시현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35600" y="2222500"/>
            <a:ext cx="74168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7500" b="0" i="0" u="none" strike="noStrike">
                <a:solidFill>
                  <a:srgbClr val="FD9F28"/>
                </a:solidFill>
                <a:ea typeface="Hakgyoansim Rikodeo R"/>
              </a:rPr>
              <a:t>시현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822700"/>
            <a:ext cx="143129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4762500"/>
            <a:ext cx="18592800" cy="599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62500"/>
            <a:ext cx="14312900" cy="508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429000" y="6413500"/>
            <a:ext cx="11430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429000" y="7277100"/>
            <a:ext cx="11430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429000" y="8140700"/>
            <a:ext cx="11430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5740400"/>
            <a:ext cx="10579100" cy="308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1. API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를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사용하여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일주일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마다의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복권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당첨번호를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불러오기</a:t>
            </a:r>
          </a:p>
          <a:p>
            <a:pPr lvl="0" algn="l">
              <a:lnSpc>
                <a:spcPct val="120350"/>
              </a:lnSpc>
            </a:pPr>
            <a:endParaRPr lang="ko-KR" sz="2400" b="0" i="0" u="none" strike="noStrike">
              <a:solidFill>
                <a:srgbClr val="FD9F28"/>
              </a:solidFill>
              <a:ea typeface="SB AggroOTF Medium"/>
            </a:endParaRPr>
          </a:p>
          <a:p>
            <a:pPr lvl="0" algn="l">
              <a:lnSpc>
                <a:spcPct val="120350"/>
              </a:lnSpc>
            </a:pP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2.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가지고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있는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번호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중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당첨번호와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맞다면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확인하고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당첨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여부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보여주기</a:t>
            </a:r>
          </a:p>
          <a:p>
            <a:pPr lvl="0" algn="l">
              <a:lnSpc>
                <a:spcPct val="120350"/>
              </a:lnSpc>
            </a:pPr>
            <a:endParaRPr lang="ko-KR" sz="2400" b="0" i="0" u="none" strike="noStrike">
              <a:solidFill>
                <a:srgbClr val="FD9F28"/>
              </a:solidFill>
              <a:ea typeface="SB AggroOTF Medium"/>
            </a:endParaRPr>
          </a:p>
          <a:p>
            <a:pPr lvl="0" algn="l">
              <a:lnSpc>
                <a:spcPct val="120350"/>
              </a:lnSpc>
            </a:pP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3.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번호를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직접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입력해서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저장하기</a:t>
            </a:r>
          </a:p>
          <a:p>
            <a:pPr lvl="0" algn="l">
              <a:lnSpc>
                <a:spcPct val="120350"/>
              </a:lnSpc>
            </a:pPr>
            <a:endParaRPr lang="ko-KR" sz="2400" b="0" i="0" u="none" strike="noStrike">
              <a:solidFill>
                <a:srgbClr val="FD9F28"/>
              </a:solidFill>
              <a:ea typeface="SB AggroOTF Medium"/>
            </a:endParaRPr>
          </a:p>
          <a:p>
            <a:pPr lvl="0" algn="l">
              <a:lnSpc>
                <a:spcPct val="120350"/>
              </a:lnSpc>
            </a:pP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4.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편집에서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삭제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뿐만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아니라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데이터를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부분적으로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수정할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수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있게</a:t>
            </a:r>
            <a:r>
              <a:rPr lang="en-US" sz="24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D9F28"/>
                </a:solidFill>
                <a:ea typeface="SB AggroOTF Medium"/>
              </a:rPr>
              <a:t>하기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6100" y="6197600"/>
            <a:ext cx="901700" cy="1054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962400" y="4140200"/>
            <a:ext cx="10363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SB AggroOTF Light"/>
              </a:rPr>
              <a:t>※ </a:t>
            </a:r>
            <a:r>
              <a:rPr lang="ko-KR" sz="2100" b="0" i="0" u="none" strike="noStrike">
                <a:solidFill>
                  <a:srgbClr val="FFFFFF"/>
                </a:solidFill>
                <a:ea typeface="SB AggroOTF Light"/>
              </a:rPr>
              <a:t>잦은</a:t>
            </a:r>
            <a:r>
              <a:rPr lang="en-US" sz="21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B AggroOTF Light"/>
              </a:rPr>
              <a:t>복권</a:t>
            </a:r>
            <a:r>
              <a:rPr lang="en-US" sz="21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B AggroOTF Light"/>
              </a:rPr>
              <a:t>구매</a:t>
            </a:r>
            <a:r>
              <a:rPr lang="en-US" sz="21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B AggroOTF Light"/>
              </a:rPr>
              <a:t>및</a:t>
            </a:r>
            <a:r>
              <a:rPr lang="en-US" sz="21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B AggroOTF Light"/>
              </a:rPr>
              <a:t>도박은</a:t>
            </a:r>
            <a:r>
              <a:rPr lang="en-US" sz="21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B AggroOTF Light"/>
              </a:rPr>
              <a:t>일상생활의</a:t>
            </a:r>
            <a:r>
              <a:rPr lang="en-US" sz="21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B AggroOTF Light"/>
              </a:rPr>
              <a:t>지장을</a:t>
            </a:r>
            <a:r>
              <a:rPr lang="en-US" sz="21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B AggroOTF Light"/>
              </a:rPr>
              <a:t>줄</a:t>
            </a:r>
            <a:r>
              <a:rPr lang="en-US" sz="21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B AggroOTF Light"/>
              </a:rPr>
              <a:t>수</a:t>
            </a:r>
            <a:r>
              <a:rPr lang="en-US" sz="21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SB AggroOTF Light"/>
              </a:rPr>
              <a:t>있습니다</a:t>
            </a:r>
            <a:r>
              <a:rPr lang="en-US" sz="2100" b="0" i="0" u="none" strike="noStrike">
                <a:solidFill>
                  <a:srgbClr val="FFFFFF"/>
                </a:solidFill>
                <a:latin typeface="SB AggroOTF Light"/>
              </a:rPr>
              <a:t>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0800" y="1155700"/>
            <a:ext cx="29464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0000">
            <a:off x="10236200" y="1270000"/>
            <a:ext cx="2540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20000">
            <a:off x="7835900" y="1536700"/>
            <a:ext cx="254000" cy="19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318500" y="1371600"/>
            <a:ext cx="1676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spc="200">
                <a:solidFill>
                  <a:srgbClr val="FFFFFF"/>
                </a:solidFill>
                <a:latin typeface="SB AggroOTF Medium"/>
              </a:rPr>
              <a:t>CHAPTER 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4572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Term 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52700" y="444500"/>
            <a:ext cx="2260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05.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추후</a:t>
            </a: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추가하고</a:t>
            </a: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싶은</a:t>
            </a: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 </a:t>
            </a:r>
            <a:r>
              <a:rPr lang="ko-KR" sz="1300" b="0" i="0" u="none" strike="noStrike">
                <a:solidFill>
                  <a:srgbClr val="FD9F28"/>
                </a:solidFill>
                <a:ea typeface="SB AggroOTF Medium"/>
              </a:rPr>
              <a:t>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89300" y="2222500"/>
            <a:ext cx="117094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7500" b="0" i="0" u="none" strike="noStrike">
                <a:solidFill>
                  <a:srgbClr val="FD9F28"/>
                </a:solidFill>
                <a:ea typeface="Hakgyoansim Rikodeo R"/>
              </a:rPr>
              <a:t>추후</a:t>
            </a:r>
            <a:r>
              <a:rPr lang="en-US" sz="7500" b="0" i="0" u="none" strike="noStrike">
                <a:solidFill>
                  <a:srgbClr val="FD9F28"/>
                </a:solidFill>
                <a:latin typeface="Hakgyoansim Rikodeo R"/>
              </a:rPr>
              <a:t> </a:t>
            </a:r>
            <a:r>
              <a:rPr lang="ko-KR" sz="7500" b="0" i="0" u="none" strike="noStrike">
                <a:solidFill>
                  <a:srgbClr val="FD9F28"/>
                </a:solidFill>
                <a:ea typeface="Hakgyoansim Rikodeo R"/>
              </a:rPr>
              <a:t>추가하고</a:t>
            </a:r>
            <a:r>
              <a:rPr lang="en-US" sz="7500" b="0" i="0" u="none" strike="noStrike">
                <a:solidFill>
                  <a:srgbClr val="FD9F28"/>
                </a:solidFill>
                <a:latin typeface="Hakgyoansim Rikodeo R"/>
              </a:rPr>
              <a:t> </a:t>
            </a:r>
            <a:r>
              <a:rPr lang="ko-KR" sz="7500" b="0" i="0" u="none" strike="noStrike">
                <a:solidFill>
                  <a:srgbClr val="FD9F28"/>
                </a:solidFill>
                <a:ea typeface="Hakgyoansim Rikodeo R"/>
              </a:rPr>
              <a:t>싶은</a:t>
            </a:r>
            <a:r>
              <a:rPr lang="en-US" sz="7500" b="0" i="0" u="none" strike="noStrike">
                <a:solidFill>
                  <a:srgbClr val="FD9F28"/>
                </a:solidFill>
                <a:latin typeface="Hakgyoansim Rikodeo R"/>
              </a:rPr>
              <a:t> </a:t>
            </a:r>
            <a:r>
              <a:rPr lang="ko-KR" sz="7500" b="0" i="0" u="none" strike="noStrike">
                <a:solidFill>
                  <a:srgbClr val="FD6F22"/>
                </a:solidFill>
                <a:ea typeface="Hakgyoansim Rikodeo R"/>
              </a:rPr>
              <a:t>기능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7632700"/>
            <a:ext cx="18592800" cy="297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140000">
            <a:off x="12966700" y="2717800"/>
            <a:ext cx="6096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0" y="1536700"/>
            <a:ext cx="990600" cy="121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300" y="3136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18161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500" y="2870200"/>
            <a:ext cx="3302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0800" y="1155700"/>
            <a:ext cx="2946400" cy="69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0000">
            <a:off x="10236200" y="1270000"/>
            <a:ext cx="2540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20000">
            <a:off x="7835900" y="1536700"/>
            <a:ext cx="254000" cy="190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318500" y="1358900"/>
            <a:ext cx="1676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spc="200">
                <a:solidFill>
                  <a:srgbClr val="FFFFFF"/>
                </a:solidFill>
                <a:latin typeface="SB AggroOTF Medium"/>
              </a:rPr>
              <a:t>CHAPTER 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5000" y="4572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Term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52700" y="4445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FD9F28"/>
                </a:solidFill>
                <a:latin typeface="SB AggroOTF Medium"/>
              </a:rPr>
              <a:t>06. Q&amp;A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02100" y="2959100"/>
            <a:ext cx="10045700" cy="391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2000" b="0" i="0" u="none" strike="noStrike">
                <a:solidFill>
                  <a:srgbClr val="FD9F28"/>
                </a:solidFill>
                <a:latin typeface="Hakgyoansim Rikodeo R"/>
              </a:rPr>
              <a:t>Q</a:t>
            </a:r>
            <a:r>
              <a:rPr lang="en-US" sz="22000" b="0" i="0" u="none" strike="noStrike">
                <a:solidFill>
                  <a:srgbClr val="FD6F22"/>
                </a:solidFill>
                <a:latin typeface="Hakgyoansim Rikodeo R"/>
              </a:rPr>
              <a:t>&amp;</a:t>
            </a:r>
            <a:r>
              <a:rPr lang="en-US" sz="22000" b="0" i="0" u="none" strike="noStrike">
                <a:solidFill>
                  <a:srgbClr val="FD9F28"/>
                </a:solidFill>
                <a:latin typeface="Hakgyoansim Rikodeo R"/>
              </a:rPr>
              <a:t>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285</Words>
  <Application>Microsoft Office PowerPoint</Application>
  <PresentationFormat>사용자 지정</PresentationFormat>
  <Paragraphs>99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Calibri</vt:lpstr>
      <vt:lpstr>Noto Sans CJK KR Regular</vt:lpstr>
      <vt:lpstr>Hakgyoansim Rikodeo R</vt:lpstr>
      <vt:lpstr>SB AggroOTF Light</vt:lpstr>
      <vt:lpstr>Arial</vt:lpstr>
      <vt:lpstr>SB AggroOTF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나예은</cp:lastModifiedBy>
  <cp:revision>3</cp:revision>
  <dcterms:created xsi:type="dcterms:W3CDTF">2006-08-16T00:00:00Z</dcterms:created>
  <dcterms:modified xsi:type="dcterms:W3CDTF">2024-06-27T06:17:35Z</dcterms:modified>
</cp:coreProperties>
</file>